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4" r:id="rId2"/>
    <p:sldId id="268" r:id="rId3"/>
    <p:sldId id="263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FF9900"/>
    <a:srgbClr val="CA7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16" d="100"/>
          <a:sy n="216" d="100"/>
        </p:scale>
        <p:origin x="-1546" y="2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10DE8-3EED-49E6-B3A6-320A75A139FE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5E555-964F-4B22-AEB2-7A45A014C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7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5E555-964F-4B22-AEB2-7A45A014C5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9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5E555-964F-4B22-AEB2-7A45A014C5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7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5E555-964F-4B22-AEB2-7A45A014C5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4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CF54-C0B5-45AE-86BE-32C5D25CD569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51C7-CE17-4C90-8CEB-8B33F4E7AB10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7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3E42-24DD-452F-8626-7F01937742E7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1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8B6B-A34C-46F0-94C0-65D36CD32584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4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024B-B17C-4BD7-B4BD-BB19EFD00855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5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4BF6-D516-4B74-ACA7-5C820A5CFEC3}" type="datetime1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1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03CA-B261-4881-8DFC-2C1696836B28}" type="datetime1">
              <a:rPr lang="ru-RU" smtClean="0"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1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6274-D626-4493-8ED4-595F261C7796}" type="datetime1">
              <a:rPr lang="ru-RU" smtClean="0"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D4B-D7BA-48BA-B169-EF39C419E75B}" type="datetime1">
              <a:rPr lang="ru-RU" smtClean="0"/>
              <a:t>05.05.2023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7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D5F-9E8B-4338-9A37-0E824284BC86}" type="datetime1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0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9D0C-C4A5-46A3-A89B-AB38E2F58295}" type="datetime1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2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AACDD-C80E-49BD-BCAF-180FAA4F1E2C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D9AF-2B87-40CD-892B-52EF55A7D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0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87DF7E1-5171-47F0-8517-7DFFA91C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1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A11349-17E3-4C5E-8521-4BEE7B6B1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35" y="207013"/>
            <a:ext cx="1777492" cy="9078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6F109C-8E08-44EC-90FA-771BA6383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698" y="2900178"/>
            <a:ext cx="2877880" cy="2401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6297AA-E1F1-4A68-8B7E-816805D45187}"/>
              </a:ext>
            </a:extLst>
          </p:cNvPr>
          <p:cNvSpPr txBox="1"/>
          <p:nvPr/>
        </p:nvSpPr>
        <p:spPr>
          <a:xfrm>
            <a:off x="0" y="5833132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642"/>
                </a:solidFill>
                <a:latin typeface="Arial Narrow" panose="020B0606020202030204" pitchFamily="34" charset="0"/>
              </a:rPr>
              <a:t>V </a:t>
            </a:r>
            <a:r>
              <a:rPr lang="ru-RU" sz="2600" dirty="0">
                <a:solidFill>
                  <a:srgbClr val="001642"/>
                </a:solidFill>
                <a:latin typeface="Arial Narrow" panose="020B0606020202030204" pitchFamily="34" charset="0"/>
              </a:rPr>
              <a:t>ЕВРАЗИЙСКИЙ САММИТ ПРЕДПРИНИМАТЕЛЕЙ И ФИНАНСИСТОВ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53A3347-1945-4F0D-BE41-DC78F8270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62" y="-294828"/>
            <a:ext cx="2968248" cy="20394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DECC497-ED4A-43D2-B48A-EFF479B6B4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4" y="292829"/>
            <a:ext cx="944307" cy="9362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9BD361B-01B4-4AB5-958E-C827B630DF74}"/>
              </a:ext>
            </a:extLst>
          </p:cNvPr>
          <p:cNvSpPr txBox="1"/>
          <p:nvPr/>
        </p:nvSpPr>
        <p:spPr>
          <a:xfrm>
            <a:off x="526358" y="3484772"/>
            <a:ext cx="38146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1642"/>
                </a:solidFill>
                <a:latin typeface="Arial Narrow" panose="020B0606020202030204" pitchFamily="34" charset="0"/>
              </a:rPr>
              <a:t>4-7 июня 2023 г. </a:t>
            </a:r>
          </a:p>
          <a:p>
            <a:pPr algn="ctr"/>
            <a:r>
              <a:rPr lang="ru-RU" sz="3600" b="1" dirty="0">
                <a:solidFill>
                  <a:srgbClr val="001642"/>
                </a:solidFill>
                <a:latin typeface="Arial Narrow" panose="020B0606020202030204" pitchFamily="34" charset="0"/>
              </a:rPr>
              <a:t>ЯРОСЛАВЛЬ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C576A97-A1F4-4024-B3B9-52058299F8F4}"/>
              </a:ext>
            </a:extLst>
          </p:cNvPr>
          <p:cNvSpPr txBox="1"/>
          <p:nvPr/>
        </p:nvSpPr>
        <p:spPr>
          <a:xfrm>
            <a:off x="0" y="1323125"/>
            <a:ext cx="990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9900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ДРАЙВЕРЫ РОСТА</a:t>
            </a:r>
          </a:p>
          <a:p>
            <a:pPr algn="ctr"/>
            <a:r>
              <a:rPr lang="ru-RU" sz="2000" dirty="0">
                <a:solidFill>
                  <a:srgbClr val="001642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НОВЫЕ ЭКОНОМИЧЕСКИЕ УСЛОВИЯ. МАСШТАБНОЕ ИМПОРТОЗАМЕЩЕНИЕ И РЕНОВАЦИЯ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718BB7-E6C1-4F43-959A-004BA1C7330B}"/>
              </a:ext>
            </a:extLst>
          </p:cNvPr>
          <p:cNvSpPr txBox="1"/>
          <p:nvPr/>
        </p:nvSpPr>
        <p:spPr>
          <a:xfrm>
            <a:off x="994765" y="2954233"/>
            <a:ext cx="287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9900"/>
                </a:solidFill>
                <a:latin typeface="Arial Narrow" panose="020B0606020202030204" pitchFamily="34" charset="0"/>
              </a:rPr>
              <a:t>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276390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62309"/>
            <a:ext cx="9906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www.kapital-info.ru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44268" y="328605"/>
            <a:ext cx="779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ПРОГРАММА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430" y="780094"/>
            <a:ext cx="898009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10:00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РЕГИСТРАЦИЯ </a:t>
            </a: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УЧАСТНИКОВ</a:t>
            </a:r>
            <a:r>
              <a:rPr lang="ru-RU" sz="1200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Зал «Айвазовский». Приветственный кофе-брейк. Выставочный модуль</a:t>
            </a: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10:30</a:t>
            </a:r>
            <a:r>
              <a:rPr lang="ru-RU" sz="1200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ОТКРЫТИЕ</a:t>
            </a: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Приветственное слово.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К участию приглашены:</a:t>
            </a:r>
          </a:p>
          <a:p>
            <a:pPr marL="0" lvl="1">
              <a:lnSpc>
                <a:spcPct val="90000"/>
              </a:lnSpc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АВДЕЕВ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Максим Александрович, Первый заместитель Председателя Правительства Ярославской области </a:t>
            </a:r>
            <a:r>
              <a:rPr lang="ru-RU" sz="1200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</a:p>
          <a:p>
            <a:pPr marL="0" lvl="1">
              <a:lnSpc>
                <a:spcPct val="90000"/>
              </a:lnSpc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РОГОЦКАЯ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 Наталья Викторовна, президент </a:t>
            </a:r>
            <a:r>
              <a:rPr lang="ru-RU" sz="12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ЯрТПП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lvl="1">
              <a:lnSpc>
                <a:spcPct val="90000"/>
              </a:lnSpc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КУРОЧКИН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Дмитрий Николаевич, вице-президент ТПП РФ</a:t>
            </a:r>
            <a:r>
              <a:rPr lang="ru-RU" sz="1200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</a:p>
          <a:p>
            <a:pPr marL="0" lvl="1">
              <a:lnSpc>
                <a:spcPct val="90000"/>
              </a:lnSpc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ГАМЗА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Владимир Андреевич, член Правления ТПП РФ, председатель Совета ТПП РФ по финансово-промышленной и инвестиционной политике </a:t>
            </a:r>
          </a:p>
          <a:p>
            <a:pPr marL="0" lvl="1">
              <a:lnSpc>
                <a:spcPct val="90000"/>
              </a:lnSpc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ЦАРЕВ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Евгений Маркович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председатель Подкомитета ТПП РФ по лизингу, директор НП «ЛИЗИНГОВЫЙ СОЮЗ»</a:t>
            </a:r>
          </a:p>
          <a:p>
            <a:pPr marL="0" lvl="1">
              <a:lnSpc>
                <a:spcPct val="90000"/>
              </a:lnSpc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ТОРОСОВ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Илья Эдуардович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заместитель министра экономического развития Российской Федерации </a:t>
            </a:r>
            <a:r>
              <a:rPr lang="ru-RU" sz="1200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lvl="1">
              <a:lnSpc>
                <a:spcPct val="90000"/>
              </a:lnSpc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КУРЬЯНОВ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Александр Михайлович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начальник управления организации надзорной деятельности Росфинмониторинг</a:t>
            </a:r>
          </a:p>
          <a:p>
            <a:pPr marL="0" lvl="1">
              <a:lnSpc>
                <a:spcPct val="90000"/>
              </a:lnSpc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НЕСТЕРЕНКО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Марина Юрьевна, Член Совета ТПП по </a:t>
            </a:r>
            <a:r>
              <a:rPr lang="ru-RU" sz="12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ФПиИП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, 1 зам. Председателя комиссии по фин. Грамотности. </a:t>
            </a:r>
          </a:p>
          <a:p>
            <a:pPr>
              <a:lnSpc>
                <a:spcPct val="95000"/>
              </a:lnSpc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ЕВРАЗИЙСКАЯ ЭКОНОМИЧЕСКАЯ КОМИССИЯ (ЕЭК)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11:00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ПЛЕНАРНОЕ </a:t>
            </a: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ЗАСЕДАНИЕ. ФОРМИРОВАНИЕ НОВОГО ЛАНДШАФТА ЭКОНОМИКИ РЕГИОНОВ РОССИИ.</a:t>
            </a:r>
          </a:p>
          <a:p>
            <a:pPr algn="just">
              <a:lnSpc>
                <a:spcPct val="90000"/>
              </a:lnSpc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Вопросы к обсуждению:  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Развитие рынка российских инвестиций в условиях внешнего давления и новых логистических цепочек. 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Партнерство государства и бизнеса в формировании ключевых вопросов повестки развития промышленности в регионах РФ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Переход к </a:t>
            </a:r>
            <a:r>
              <a:rPr lang="ru-RU" sz="12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импортоопережению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– возможности и </a:t>
            </a:r>
            <a:r>
              <a:rPr lang="ru-RU" sz="12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реали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Финансирование и поддержка инвестиционных проектов условиях развития новых рынков.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ЕАЭС – сотрудничество со странами Союза в условиях санкционных ограничений. 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Национальные проекты, как драйверы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развития. 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Инвестиционные рейтинги – для чего нужны и как ими пользоваться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Главные направления инвестиционных процессов – как стать частью экосистемы </a:t>
            </a:r>
          </a:p>
          <a:p>
            <a:pPr algn="just">
              <a:lnSpc>
                <a:spcPct val="90000"/>
              </a:lnSpc>
            </a:pPr>
            <a:endParaRPr lang="ru-RU" sz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12:00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ПРЕЗЕНТАЦИОННАЯ </a:t>
            </a: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СЕССИЯ</a:t>
            </a:r>
            <a:r>
              <a:rPr lang="ru-RU" sz="1200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КУРС НА РЕГИОН:ЯРОСЛАВСКАЯ ОБЛАСТЬ</a:t>
            </a:r>
          </a:p>
          <a:p>
            <a:pPr algn="just"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Вопросы к обсуждению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Инвестиционный потенциал и промышленная политика региона. 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Эффективный бизнес с предприятиями Ярославской области.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Технологическая база и потребности реального сектора экономики. 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Презентации компаний и проектов</a:t>
            </a:r>
          </a:p>
          <a:p>
            <a:pPr algn="just">
              <a:lnSpc>
                <a:spcPct val="90000"/>
              </a:lnSpc>
            </a:pP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13:00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ОБЕД</a:t>
            </a:r>
            <a:endParaRPr lang="ru-RU" sz="1200" b="1" dirty="0">
              <a:solidFill>
                <a:srgbClr val="00164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13:00 – 14:30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ДЕЛОВОЙ </a:t>
            </a: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БРАНЧ </a:t>
            </a:r>
          </a:p>
          <a:p>
            <a:pPr algn="just">
              <a:lnSpc>
                <a:spcPct val="90000"/>
              </a:lnSpc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 участием представителей Посольств дружественных стран, Правительства Ярославской области, ТПП РФ и Ярославской области.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21A6C86-88AC-46BC-8DF2-EAE24216C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30" y="193888"/>
            <a:ext cx="563671" cy="470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3DD86A-3CA6-472C-9929-FF913085EE2E}"/>
              </a:ext>
            </a:extLst>
          </p:cNvPr>
          <p:cNvSpPr txBox="1"/>
          <p:nvPr/>
        </p:nvSpPr>
        <p:spPr>
          <a:xfrm>
            <a:off x="3281363" y="354484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05.06.2023 г. ПОНЕДЕЛЬНИК </a:t>
            </a:r>
          </a:p>
        </p:txBody>
      </p:sp>
    </p:spTree>
    <p:extLst>
      <p:ext uri="{BB962C8B-B14F-4D97-AF65-F5344CB8AC3E}">
        <p14:creationId xmlns:p14="http://schemas.microsoft.com/office/powerpoint/2010/main" val="275329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62309"/>
            <a:ext cx="9906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3" y="306236"/>
            <a:ext cx="634193" cy="45299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www.kapital-info.ru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44268" y="328605"/>
            <a:ext cx="779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ПРОГРАММА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417" y="795803"/>
            <a:ext cx="9494806" cy="483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14:30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МЕЖДУНАРОДНАЯ </a:t>
            </a: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СЕССИЯ. Диалог с главами и представителями Дипмиссий африканских и азиатских стран.</a:t>
            </a:r>
          </a:p>
          <a:p>
            <a:pPr algn="just">
              <a:lnSpc>
                <a:spcPct val="95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</a:rPr>
              <a:t>Вопросы к обсуждению: </a:t>
            </a:r>
            <a:r>
              <a:rPr lang="ru-RU" sz="1200" dirty="0">
                <a:latin typeface="Arial Narrow" panose="020B0606020202030204" pitchFamily="34" charset="0"/>
              </a:rPr>
              <a:t>инвестиционный климат, возможностями африканских и азиатских стран, опыт реализации инвестиционных проектов, меры поддержки и форматы государственно-частного партнерства. Новые стратегические партнеры России, курс на Юг, Восток, и Юго-Восток: возможности, перспективы и проблемы. Рубль </a:t>
            </a:r>
            <a:r>
              <a:rPr lang="en-US" sz="1200" dirty="0">
                <a:latin typeface="Arial Narrow" panose="020B0606020202030204" pitchFamily="34" charset="0"/>
              </a:rPr>
              <a:t>VS</a:t>
            </a:r>
            <a:r>
              <a:rPr lang="ru-RU" sz="1200" dirty="0">
                <a:latin typeface="Arial Narrow" panose="020B0606020202030204" pitchFamily="34" charset="0"/>
              </a:rPr>
              <a:t>  доллар. Расчеты. Финансирование и программы импортозамещения в условиях высоких рисков и неопределенностей</a:t>
            </a:r>
            <a:r>
              <a:rPr lang="ru-RU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lnSpc>
                <a:spcPct val="95000"/>
              </a:lnSpc>
            </a:pPr>
            <a:endParaRPr lang="ru-RU" sz="1200" dirty="0">
              <a:latin typeface="Arial Narrow" panose="020B0606020202030204" pitchFamily="34" charset="0"/>
            </a:endParaRPr>
          </a:p>
          <a:p>
            <a:pPr>
              <a:lnSpc>
                <a:spcPct val="95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Приглашены: Египет, Алжир, Вьетнам, Индонезия, ОАЭ, Гана, ЮАР 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(список стран расширяется)</a:t>
            </a:r>
          </a:p>
          <a:p>
            <a:pPr>
              <a:lnSpc>
                <a:spcPct val="95000"/>
              </a:lnSpc>
            </a:pPr>
            <a:endParaRPr lang="ru-RU" sz="1200" b="1" dirty="0">
              <a:solidFill>
                <a:srgbClr val="00164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15:30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ФОРУМ </a:t>
            </a:r>
            <a:r>
              <a:rPr lang="ru-RU" altLang="ru-RU" sz="1200" b="1" dirty="0">
                <a:solidFill>
                  <a:srgbClr val="00164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ЛИЗИНГОПОЛУЧАТЕЛЕЙ И ЛИЗИНГОДАТЕЛЕЙ СТРАН ЕАЭС</a:t>
            </a:r>
          </a:p>
          <a:p>
            <a:pPr marL="171450" indent="-1714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Инвестиционный потенциал регионов Евразии</a:t>
            </a:r>
            <a:endParaRPr lang="ru-RU" altLang="ru-RU" sz="1200" b="1" dirty="0">
              <a:solidFill>
                <a:srgbClr val="00164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лизинга в новых экономических условиях</a:t>
            </a:r>
            <a:r>
              <a:rPr lang="ru-RU" altLang="ru-RU" sz="1200" dirty="0">
                <a:solidFill>
                  <a:srgbClr val="00164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00164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Единый рынок услуг ЕАЭС – задачи, проблемы, перспективы.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Снижение</a:t>
            </a:r>
            <a:r>
              <a:rPr lang="ru-RU" sz="1200" dirty="0"/>
              <a:t> </a:t>
            </a:r>
            <a:r>
              <a:rPr lang="ru-RU" sz="1200" dirty="0">
                <a:latin typeface="Arial Narrow" panose="020B0606020202030204" pitchFamily="34" charset="0"/>
              </a:rPr>
              <a:t>рисков и минимизация проблем при ведении трансграничной предпринимательской деятельности в рамках ЕАЭС.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Практика и перспективы для бизнеса в современных условиях. Упрощение регулирования для развития евразийской интеграции и улучшения инвестиционного климата.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Развитие предпринимательства на пространстве ЕАЭС -  перезагрузка и апгрейд.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Курс на Восток – возможности для восстановления и роста.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Выступление лизинговых компаний России и ЕАЭС</a:t>
            </a:r>
          </a:p>
          <a:p>
            <a:endParaRPr lang="ru-RU" sz="1200" b="1" dirty="0">
              <a:latin typeface="Arial Narrow" panose="020B0606020202030204" pitchFamily="34" charset="0"/>
            </a:endParaRPr>
          </a:p>
          <a:p>
            <a:r>
              <a:rPr lang="ru-RU" sz="1200" b="1" dirty="0">
                <a:latin typeface="Arial Narrow" panose="020B0606020202030204" pitchFamily="34" charset="0"/>
              </a:rPr>
              <a:t>ЦАРЕВ Евгений Маркович</a:t>
            </a:r>
            <a:r>
              <a:rPr lang="ru-RU" sz="1200" dirty="0">
                <a:latin typeface="Arial Narrow" panose="020B0606020202030204" pitchFamily="34" charset="0"/>
              </a:rPr>
              <a:t>, Россия, </a:t>
            </a:r>
          </a:p>
          <a:p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ШИМАНОВИЧ Сергей Владимирови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ч, Беларусь</a:t>
            </a:r>
          </a:p>
          <a:p>
            <a:pPr marL="0" lvl="1" algn="just">
              <a:lnSpc>
                <a:spcPct val="90000"/>
              </a:lnSpc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ТАТТЫБАЕВА Айгуль </a:t>
            </a:r>
            <a:r>
              <a:rPr lang="ru-RU" sz="12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Оразбаевна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</a:t>
            </a:r>
          </a:p>
          <a:p>
            <a:pPr marL="0" lvl="1" algn="just">
              <a:lnSpc>
                <a:spcPct val="90000"/>
              </a:lnSpc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БАЗИКЯН Арсен </a:t>
            </a:r>
            <a:r>
              <a:rPr lang="ru-RU" sz="12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Ваагнович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, Армения</a:t>
            </a:r>
            <a:endParaRPr lang="ru-RU" sz="120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lvl="2" indent="-457200" algn="just">
              <a:lnSpc>
                <a:spcPct val="95000"/>
              </a:lnSpc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17:00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СПИДДЕЙТИНГ</a:t>
            </a:r>
            <a:r>
              <a:rPr lang="ru-RU" altLang="ru-RU" sz="1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серия коротких встреч представителей органов управления, бизнеса и финансовых структур в Нетворкинг-ареа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alt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18:00</a:t>
            </a:r>
            <a:r>
              <a:rPr lang="ru-RU" alt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Завершение </a:t>
            </a:r>
            <a:r>
              <a:rPr lang="ru-RU" alt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деловой программы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alt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19:00 </a:t>
            </a:r>
            <a:r>
              <a:rPr lang="ru-RU" alt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ГАЛА-ПРИЕМ</a:t>
            </a:r>
            <a:endParaRPr lang="ru-RU" altLang="ru-RU" sz="1200" b="1" dirty="0">
              <a:solidFill>
                <a:srgbClr val="001642"/>
              </a:solidFill>
              <a:latin typeface="Arial Narrow" panose="020B0606020202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altLang="ru-RU" sz="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9D0156-BFC2-4C9F-B45A-E5758E0ED0A8}"/>
              </a:ext>
            </a:extLst>
          </p:cNvPr>
          <p:cNvSpPr txBox="1"/>
          <p:nvPr/>
        </p:nvSpPr>
        <p:spPr>
          <a:xfrm>
            <a:off x="3281363" y="354484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05.06.2023 г. ПОНЕДЕЛЬНИК </a:t>
            </a:r>
          </a:p>
        </p:txBody>
      </p:sp>
    </p:spTree>
    <p:extLst>
      <p:ext uri="{BB962C8B-B14F-4D97-AF65-F5344CB8AC3E}">
        <p14:creationId xmlns:p14="http://schemas.microsoft.com/office/powerpoint/2010/main" val="424214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62309"/>
            <a:ext cx="9906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www.kapital-info.ru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D9AF-2B87-40CD-892B-52EF55A7D33C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44268" y="328605"/>
            <a:ext cx="779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ПРОГРАММА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046" y="815304"/>
            <a:ext cx="89329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10:00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Приветственный </a:t>
            </a:r>
            <a:r>
              <a:rPr lang="ru-RU" sz="1200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кофе-брейк. Выставочный модуль</a:t>
            </a: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10:30</a:t>
            </a:r>
            <a:r>
              <a:rPr lang="ru-RU" sz="1200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КРУГЛЫЙ </a:t>
            </a: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СТОЛ. МАЛЫЙ БИЗНЕС – ОСНОВА СТАБИЛЬНОСТИ ЭКОНОМИЧЕСКОГО ПОТЕНЦИАЛА СТРАНЫ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Малый бизнес в условиях санкционного давления: импортозамещение, кредитование и финансирование МСП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Меры поддержки экспортеров, 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МСП. Новый взгляд на развитие малого бизнеса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Финансирование: банки, инвестиционные фонды, лизинговые компании: механизмы  поддержки и требования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Инвестиционные платформы. Новые возможности инвестиций для бизнеса и роста капитала. Цифровой рубль как он есть.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1200" b="1" dirty="0">
              <a:solidFill>
                <a:srgbClr val="00164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11:30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1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Стратегическая </a:t>
            </a:r>
            <a:r>
              <a:rPr lang="ru-RU" alt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сессия </a:t>
            </a:r>
            <a:r>
              <a:rPr lang="ru-RU" alt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«Метавселенная: новая реальность для бизнеса: цифровые сервисы, платформы, новые продукты для развития.</a:t>
            </a:r>
            <a:r>
              <a:rPr lang="ru-RU" altLang="ru-RU" sz="1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600" dirty="0">
              <a:latin typeface="Arial Narrow" panose="020B0606020202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12:30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БИЗНЕС-БАТТЛ </a:t>
            </a: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ФИНАНСИСТЫ </a:t>
            </a:r>
            <a:r>
              <a:rPr lang="en-US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vs</a:t>
            </a: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ЗАЕМЩИКИ. ПРЯМОЙ ЭФИР МИФЫ И РЕАЛИИ ФИНАНСИРОВАНИЯ МАЛОГО БИЗНЕСА</a:t>
            </a:r>
          </a:p>
          <a:p>
            <a:pPr algn="just"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13:30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b="1" dirty="0" err="1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Нетворкинг</a:t>
            </a:r>
            <a:endParaRPr lang="ru-RU" sz="1200" b="1" dirty="0">
              <a:solidFill>
                <a:srgbClr val="00164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Подведение итогов</a:t>
            </a:r>
          </a:p>
          <a:p>
            <a:pPr algn="just"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14:00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ОБЕД</a:t>
            </a:r>
            <a:endParaRPr lang="ru-RU" sz="1200" b="1" dirty="0">
              <a:solidFill>
                <a:srgbClr val="00164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15:00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Индивидуальные </a:t>
            </a: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встречи, посещение предприятий, экскурсионная программа (по заявкам)</a:t>
            </a:r>
          </a:p>
          <a:p>
            <a:pPr algn="just"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19:00 </a:t>
            </a:r>
            <a:r>
              <a:rPr lang="ru-RU" sz="1200" b="1" dirty="0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Неформальный </a:t>
            </a: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ужин (по </a:t>
            </a:r>
            <a:r>
              <a:rPr lang="ru-RU" sz="1200" b="1" dirty="0" err="1" smtClean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спецприглашениям</a:t>
            </a: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endParaRPr lang="ru-RU" sz="1200" b="1" dirty="0">
              <a:solidFill>
                <a:srgbClr val="00164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1200" b="1" dirty="0">
              <a:solidFill>
                <a:srgbClr val="00164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>
                <a:solidFill>
                  <a:srgbClr val="00164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Программа находится в разработке. Возможны изменения и дополнения. </a:t>
            </a:r>
          </a:p>
          <a:p>
            <a:pPr algn="just">
              <a:lnSpc>
                <a:spcPct val="90000"/>
              </a:lnSpc>
            </a:pPr>
            <a:endParaRPr lang="ru-RU" sz="1200" b="1" dirty="0">
              <a:solidFill>
                <a:srgbClr val="00164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1200" b="1" dirty="0">
              <a:solidFill>
                <a:srgbClr val="00164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21A6C86-88AC-46BC-8DF2-EAE24216C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63" y="269423"/>
            <a:ext cx="563671" cy="470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A4946C-B0CF-488C-B534-F47AE1C3CF5D}"/>
              </a:ext>
            </a:extLst>
          </p:cNvPr>
          <p:cNvSpPr txBox="1"/>
          <p:nvPr/>
        </p:nvSpPr>
        <p:spPr>
          <a:xfrm>
            <a:off x="3721967" y="331206"/>
            <a:ext cx="269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06.06.2023 г. ВТОРНИК </a:t>
            </a:r>
          </a:p>
        </p:txBody>
      </p:sp>
    </p:spTree>
    <p:extLst>
      <p:ext uri="{BB962C8B-B14F-4D97-AF65-F5344CB8AC3E}">
        <p14:creationId xmlns:p14="http://schemas.microsoft.com/office/powerpoint/2010/main" val="1931119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1661</TotalTime>
  <Words>296</Words>
  <Application>Microsoft Office PowerPoint</Application>
  <PresentationFormat>Лист A4 (210x297 мм)</PresentationFormat>
  <Paragraphs>98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САММИТ ФИНАНСИСТОВ И ПРЕДПРИНИМАТЕЛЕЙ</dc:title>
  <dc:creator>Марина Нестернко</dc:creator>
  <cp:lastModifiedBy>RePack by Diakov</cp:lastModifiedBy>
  <cp:revision>74</cp:revision>
  <dcterms:created xsi:type="dcterms:W3CDTF">2021-10-03T14:04:27Z</dcterms:created>
  <dcterms:modified xsi:type="dcterms:W3CDTF">2023-05-05T10:47:50Z</dcterms:modified>
</cp:coreProperties>
</file>