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47AD53-5D12-4967-BF7A-9CD70309E20F}">
  <a:tblStyle styleId="{8C47AD53-5D12-4967-BF7A-9CD70309E2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0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54b1332357_1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g254b133235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480" y="685800"/>
            <a:ext cx="457104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5ef669993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25ef669993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54b1332357_0_1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254b1332357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54b1332357_1_2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254b1332357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54b1332357_0_4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g254b1332357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d7183dae2_0_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28d7183dae2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54b1332357_0_4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g254b1332357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480" y="685800"/>
            <a:ext cx="4571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54b1332357_0_6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254b1332357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480" y="685800"/>
            <a:ext cx="4571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54b1332357_0_9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254b1332357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b1332357_0_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254b1332357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5ef6699939_0_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g25ef6699939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480" y="685800"/>
            <a:ext cx="4571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8d7183dae2_0_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28d7183dae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 0">
  <p:cSld name="TITLE_AND_BODY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4419599" y="4628950"/>
            <a:ext cx="2133601" cy="276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475" tIns="35475" rIns="35475" bIns="35475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>
  <p:cSld name="Defaul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489071" y="4598908"/>
            <a:ext cx="202267" cy="199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475" tIns="35475" rIns="35475" bIns="35475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fedr-leasing@interfax.r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edresurs.ru/hel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r-demo-newleasing.interfax.r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/>
          <p:nvPr/>
        </p:nvSpPr>
        <p:spPr>
          <a:xfrm>
            <a:off x="0" y="0"/>
            <a:ext cx="9150482" cy="2653873"/>
          </a:xfrm>
          <a:prstGeom prst="rect">
            <a:avLst/>
          </a:prstGeom>
          <a:solidFill>
            <a:srgbClr val="DD6224"/>
          </a:solidFill>
          <a:ln>
            <a:noFill/>
          </a:ln>
        </p:spPr>
        <p:txBody>
          <a:bodyPr spcFirstLastPara="1" wrap="square" lIns="31100" tIns="31100" rIns="31100" bIns="31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5"/>
          <p:cNvSpPr txBox="1">
            <a:spLocks noGrp="1"/>
          </p:cNvSpPr>
          <p:nvPr>
            <p:ph type="title" idx="4294967295"/>
          </p:nvPr>
        </p:nvSpPr>
        <p:spPr>
          <a:xfrm>
            <a:off x="665025" y="606800"/>
            <a:ext cx="3661200" cy="14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475" tIns="35475" rIns="35475" bIns="35475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r>
              <a:rPr lang="ru" sz="3333">
                <a:solidFill>
                  <a:srgbClr val="FFFFFF"/>
                </a:solidFill>
              </a:rPr>
              <a:t>Лизинг. </a:t>
            </a:r>
            <a:endParaRPr sz="3333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r>
              <a:rPr lang="ru" sz="3333">
                <a:solidFill>
                  <a:srgbClr val="FFFFFF"/>
                </a:solidFill>
              </a:rPr>
              <a:t>Новый формат</a:t>
            </a:r>
            <a:endParaRPr sz="3333">
              <a:solidFill>
                <a:srgbClr val="FFFFFF"/>
              </a:solidFill>
            </a:endParaRPr>
          </a:p>
        </p:txBody>
      </p:sp>
      <p:pic>
        <p:nvPicPr>
          <p:cNvPr id="60" name="Google Shape;6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600" y="4475817"/>
            <a:ext cx="23526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39402" y="0"/>
            <a:ext cx="4704597" cy="265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DD6224"/>
                </a:solidFill>
              </a:rPr>
              <a:t>Заявки от пользователей</a:t>
            </a:r>
            <a:endParaRPr sz="2400" b="0" i="0" u="none" strike="noStrike" cap="none">
              <a:solidFill>
                <a:srgbClr val="DD622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461249" y="739475"/>
            <a:ext cx="813560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dirty="0">
                <a:solidFill>
                  <a:srgbClr val="DD6224"/>
                </a:solidFill>
              </a:rPr>
              <a:t>Дублирование сообщения при выборе Исходного сообщения при создании сообщения “Изменение договора финансовой аренды (лизинга)”</a:t>
            </a:r>
            <a:endParaRPr sz="500" dirty="0">
              <a:solidFill>
                <a:srgbClr val="DD6224"/>
              </a:solidFill>
            </a:endParaRPr>
          </a:p>
        </p:txBody>
      </p:sp>
      <p:sp>
        <p:nvSpPr>
          <p:cNvPr id="133" name="Google Shape;133;p24"/>
          <p:cNvSpPr txBox="1"/>
          <p:nvPr/>
        </p:nvSpPr>
        <p:spPr>
          <a:xfrm>
            <a:off x="551418" y="1339763"/>
            <a:ext cx="7955499" cy="868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dirty="0">
                <a:solidFill>
                  <a:schemeClr val="dk1"/>
                </a:solidFill>
              </a:rPr>
              <a:t>ООО "ПР-Лизинг" обнаружили проблему дублирования Исходного сообщения в форме создания сообщения об Изменении при выборе в поле Сообщения о договоре финансовой аренды (лизинга) </a:t>
            </a:r>
            <a:endParaRPr dirty="0">
              <a:solidFill>
                <a:srgbClr val="595959"/>
              </a:solidFill>
            </a:endParaRPr>
          </a:p>
        </p:txBody>
      </p:sp>
      <p:pic>
        <p:nvPicPr>
          <p:cNvPr id="134" name="Google Shape;13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04925" y="2258750"/>
            <a:ext cx="5801926" cy="217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4"/>
          <p:cNvSpPr txBox="1"/>
          <p:nvPr/>
        </p:nvSpPr>
        <p:spPr>
          <a:xfrm>
            <a:off x="5360150" y="4600850"/>
            <a:ext cx="3446700" cy="3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chemeClr val="dk1"/>
                </a:solidFill>
              </a:rPr>
              <a:t>Дублирование строк исправлено</a:t>
            </a:r>
            <a:endParaRPr b="1">
              <a:solidFill>
                <a:srgbClr val="59595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/>
        </p:nvSpPr>
        <p:spPr>
          <a:xfrm>
            <a:off x="1211925" y="200975"/>
            <a:ext cx="73506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DD6224"/>
                </a:solidFill>
              </a:rPr>
              <a:t>Обновление продуктивного контура</a:t>
            </a:r>
            <a:endParaRPr sz="2400">
              <a:solidFill>
                <a:srgbClr val="DD6224"/>
              </a:solidFill>
            </a:endParaRPr>
          </a:p>
        </p:txBody>
      </p:sp>
      <p:sp>
        <p:nvSpPr>
          <p:cNvPr id="141" name="Google Shape;141;p25"/>
          <p:cNvSpPr txBox="1"/>
          <p:nvPr/>
        </p:nvSpPr>
        <p:spPr>
          <a:xfrm>
            <a:off x="634125" y="1080450"/>
            <a:ext cx="7928400" cy="14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</a:rPr>
              <a:t>До </a:t>
            </a:r>
            <a:r>
              <a:rPr lang="ru" sz="1800" b="1">
                <a:solidFill>
                  <a:schemeClr val="dk1"/>
                </a:solidFill>
              </a:rPr>
              <a:t>20 сентября 2023г. </a:t>
            </a:r>
            <a:r>
              <a:rPr lang="ru" sz="1800" b="1" u="sng">
                <a:solidFill>
                  <a:schemeClr val="dk1"/>
                </a:solidFill>
              </a:rPr>
              <a:t>пользователи системы </a:t>
            </a:r>
            <a:r>
              <a:rPr lang="ru" sz="1800">
                <a:solidFill>
                  <a:schemeClr val="dk1"/>
                </a:solidFill>
              </a:rPr>
              <a:t>проводят тестирование загрузки и публикации новых типов сообщений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" sz="1800" b="1">
                <a:solidFill>
                  <a:schemeClr val="dk1"/>
                </a:solidFill>
              </a:rPr>
              <a:t>В конце сентября 2023г. Федресурс </a:t>
            </a:r>
            <a:r>
              <a:rPr lang="ru" sz="1800">
                <a:solidFill>
                  <a:schemeClr val="dk1"/>
                </a:solidFill>
              </a:rPr>
              <a:t>принимает решение о сроках обновления продуктивного контура системы.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42" name="Google Shape;142;p25"/>
          <p:cNvSpPr txBox="1"/>
          <p:nvPr/>
        </p:nvSpPr>
        <p:spPr>
          <a:xfrm>
            <a:off x="634125" y="3984225"/>
            <a:ext cx="7928400" cy="1092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ru" sz="1700" i="1" dirty="0">
                <a:solidFill>
                  <a:schemeClr val="dk1"/>
                </a:solidFill>
              </a:rPr>
              <a:t>После 15 августа 2023г. планируется актуализация спецификации сервиса получения сведений для подготовки пользователями систем </a:t>
            </a:r>
            <a:r>
              <a:rPr lang="ru" sz="1700" i="1" dirty="0" smtClean="0">
                <a:solidFill>
                  <a:schemeClr val="dk1"/>
                </a:solidFill>
              </a:rPr>
              <a:t>в части получения </a:t>
            </a:r>
            <a:r>
              <a:rPr lang="ru" sz="1700" i="1" dirty="0">
                <a:solidFill>
                  <a:schemeClr val="dk1"/>
                </a:solidFill>
              </a:rPr>
              <a:t>опубликованных </a:t>
            </a:r>
            <a:r>
              <a:rPr lang="ru" sz="1700" i="1" dirty="0" smtClean="0">
                <a:solidFill>
                  <a:schemeClr val="dk1"/>
                </a:solidFill>
              </a:rPr>
              <a:t>сведений в реестре</a:t>
            </a:r>
            <a:endParaRPr sz="1700" i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/>
          <p:nvPr/>
        </p:nvSpPr>
        <p:spPr>
          <a:xfrm>
            <a:off x="0" y="0"/>
            <a:ext cx="9150600" cy="2653800"/>
          </a:xfrm>
          <a:prstGeom prst="rect">
            <a:avLst/>
          </a:prstGeom>
          <a:solidFill>
            <a:srgbClr val="DD6224"/>
          </a:solidFill>
          <a:ln>
            <a:noFill/>
          </a:ln>
        </p:spPr>
        <p:txBody>
          <a:bodyPr spcFirstLastPara="1" wrap="square" lIns="31100" tIns="31100" rIns="31100" bIns="31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6"/>
          <p:cNvSpPr txBox="1">
            <a:spLocks noGrp="1"/>
          </p:cNvSpPr>
          <p:nvPr>
            <p:ph type="title" idx="4294967295"/>
          </p:nvPr>
        </p:nvSpPr>
        <p:spPr>
          <a:xfrm>
            <a:off x="632276" y="1018125"/>
            <a:ext cx="1833607" cy="61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475" tIns="35475" rIns="35475" bIns="35475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r>
              <a:rPr lang="ru" sz="3000" dirty="0" smtClean="0">
                <a:solidFill>
                  <a:srgbClr val="FFFFFF"/>
                </a:solidFill>
              </a:rPr>
              <a:t>Спасибо</a:t>
            </a:r>
            <a:r>
              <a:rPr lang="ru" sz="3000" dirty="0">
                <a:solidFill>
                  <a:srgbClr val="FFFFFF"/>
                </a:solidFill>
              </a:rPr>
              <a:t>!</a:t>
            </a:r>
            <a:endParaRPr sz="3000" dirty="0">
              <a:solidFill>
                <a:srgbClr val="FFFFFF"/>
              </a:solidFill>
            </a:endParaRPr>
          </a:p>
        </p:txBody>
      </p:sp>
      <p:sp>
        <p:nvSpPr>
          <p:cNvPr id="150" name="Google Shape;150;p26"/>
          <p:cNvSpPr txBox="1"/>
          <p:nvPr/>
        </p:nvSpPr>
        <p:spPr>
          <a:xfrm>
            <a:off x="6647149" y="4513289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fedr-leasing@interfax.ru</a:t>
            </a:r>
            <a:r>
              <a:rPr lang="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 dirty="0"/>
          </a:p>
        </p:txBody>
      </p:sp>
      <p:pic>
        <p:nvPicPr>
          <p:cNvPr id="6" name="Google Shape;6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9600" y="4475817"/>
            <a:ext cx="2352675" cy="52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DD6224"/>
                </a:solidFill>
              </a:rPr>
              <a:t>МЧД и сервис публикации ЕФРСФДЮЛ</a:t>
            </a:r>
            <a:endParaRPr sz="2400">
              <a:solidFill>
                <a:srgbClr val="DD6224"/>
              </a:solidFill>
            </a:endParaRPr>
          </a:p>
        </p:txBody>
      </p:sp>
      <p:sp>
        <p:nvSpPr>
          <p:cNvPr id="67" name="Google Shape;67;p16"/>
          <p:cNvSpPr txBox="1"/>
          <p:nvPr/>
        </p:nvSpPr>
        <p:spPr>
          <a:xfrm>
            <a:off x="512618" y="1039950"/>
            <a:ext cx="8024279" cy="36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</a:rPr>
              <a:t>На текущий момент и в ближайшей перспективе сервис размещения сведений в ЕФРСФДЮЛ будет работать </a:t>
            </a:r>
            <a:r>
              <a:rPr lang="ru" sz="1600" b="1" dirty="0">
                <a:solidFill>
                  <a:schemeClr val="dk1"/>
                </a:solidFill>
              </a:rPr>
              <a:t>только с сертификатом юридического лица</a:t>
            </a:r>
            <a:r>
              <a:rPr lang="ru" sz="1600" dirty="0">
                <a:solidFill>
                  <a:schemeClr val="dk1"/>
                </a:solidFill>
              </a:rPr>
              <a:t> (обязательно наличие ОГРН в сертификате).</a:t>
            </a:r>
            <a:endParaRPr sz="1600" dirty="0">
              <a:solidFill>
                <a:schemeClr val="dk1"/>
              </a:solidFill>
            </a:endParaRPr>
          </a:p>
          <a:p>
            <a:pPr marL="0" lvl="0" indent="4445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 dirty="0">
                <a:solidFill>
                  <a:schemeClr val="dk1"/>
                </a:solidFill>
              </a:rPr>
              <a:t>Для получения ЭП вы можете обратиться в один из аккредитованных удостоверяющих центров, перечень которых размещен в разделе «Помощь» на сайте</a:t>
            </a:r>
            <a:r>
              <a:rPr lang="ru" sz="1600" dirty="0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 </a:t>
            </a:r>
            <a:r>
              <a:rPr lang="ru" sz="1600" u="sng" dirty="0">
                <a:solidFill>
                  <a:schemeClr val="hlink"/>
                </a:solidFill>
                <a:hlinkClick r:id="rId3"/>
              </a:rPr>
              <a:t>https://fedresurs.ru/help</a:t>
            </a:r>
            <a:r>
              <a:rPr lang="ru" sz="1600" dirty="0">
                <a:solidFill>
                  <a:schemeClr val="dk1"/>
                </a:solidFill>
              </a:rPr>
              <a:t>.</a:t>
            </a:r>
            <a:endParaRPr sz="1600" dirty="0">
              <a:solidFill>
                <a:schemeClr val="dk1"/>
              </a:solidFill>
            </a:endParaRPr>
          </a:p>
          <a:p>
            <a:pPr marL="0" lvl="0" indent="4445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 dirty="0">
                <a:solidFill>
                  <a:schemeClr val="dk1"/>
                </a:solidFill>
              </a:rPr>
              <a:t>Кроме того, вы можете обратиться в Удостоверяющий центр ФНС России, который выдает квалифицированные сертификаты для юридических лиц (лицо, которое действует от лица компании без доверенности) на безвозмездной основе.</a:t>
            </a:r>
            <a:endParaRPr sz="1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900"/>
              </a:spcAft>
              <a:buNone/>
            </a:pP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 dirty="0" smtClean="0">
                <a:solidFill>
                  <a:srgbClr val="DD6224"/>
                </a:solidFill>
              </a:rPr>
              <a:t>Лизинг. Новые форматы</a:t>
            </a:r>
            <a:endParaRPr sz="2400" dirty="0">
              <a:solidFill>
                <a:srgbClr val="DD6224"/>
              </a:solidFill>
            </a:endParaRPr>
          </a:p>
        </p:txBody>
      </p:sp>
      <p:sp>
        <p:nvSpPr>
          <p:cNvPr id="73" name="Google Shape;73;p17"/>
          <p:cNvSpPr txBox="1"/>
          <p:nvPr/>
        </p:nvSpPr>
        <p:spPr>
          <a:xfrm>
            <a:off x="512625" y="754200"/>
            <a:ext cx="8272800" cy="24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 dirty="0">
                <a:solidFill>
                  <a:schemeClr val="dk1"/>
                </a:solidFill>
              </a:rPr>
              <a:t>В сообщении об </a:t>
            </a:r>
            <a:r>
              <a:rPr lang="ru" sz="1600" b="1" dirty="0">
                <a:solidFill>
                  <a:schemeClr val="dk1"/>
                </a:solidFill>
              </a:rPr>
              <a:t>изменении </a:t>
            </a:r>
            <a:r>
              <a:rPr lang="ru" sz="1600" dirty="0">
                <a:solidFill>
                  <a:schemeClr val="dk1"/>
                </a:solidFill>
              </a:rPr>
              <a:t>договора финансовой аренды (лизинга) добавлены новые блоки по предметам лизинга:</a:t>
            </a:r>
            <a:endParaRPr sz="1600" dirty="0">
              <a:solidFill>
                <a:schemeClr val="dk1"/>
              </a:solidFill>
            </a:endParaRPr>
          </a:p>
          <a:p>
            <a:pPr marL="46990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 dirty="0">
                <a:solidFill>
                  <a:schemeClr val="dk1"/>
                </a:solidFill>
              </a:rPr>
              <a:t>●Предметы лизинга с изменениями (&lt;ChangedSubjects&gt;)</a:t>
            </a:r>
            <a:endParaRPr sz="1600" dirty="0">
              <a:solidFill>
                <a:schemeClr val="dk1"/>
              </a:solidFill>
            </a:endParaRPr>
          </a:p>
          <a:p>
            <a:pPr marL="4699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 dirty="0">
                <a:solidFill>
                  <a:schemeClr val="dk1"/>
                </a:solidFill>
              </a:rPr>
              <a:t>●Предметы лизинга, прекращенные в рамках договора (&lt;CancelledSubjects&gt;)</a:t>
            </a:r>
            <a:endParaRPr sz="1600" dirty="0">
              <a:solidFill>
                <a:schemeClr val="dk1"/>
              </a:solidFill>
            </a:endParaRPr>
          </a:p>
          <a:p>
            <a:pPr marL="4699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 dirty="0">
                <a:solidFill>
                  <a:schemeClr val="dk1"/>
                </a:solidFill>
              </a:rPr>
              <a:t>●Новые предметы лизинга, добавленные в договор (&lt;NewSubjects&gt;)</a:t>
            </a:r>
            <a:endParaRPr sz="1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endParaRPr sz="1600" dirty="0">
              <a:solidFill>
                <a:schemeClr val="dk1"/>
              </a:solidFill>
            </a:endParaRPr>
          </a:p>
        </p:txBody>
      </p:sp>
      <p:cxnSp>
        <p:nvCxnSpPr>
          <p:cNvPr id="74" name="Google Shape;74;p17"/>
          <p:cNvCxnSpPr/>
          <p:nvPr/>
        </p:nvCxnSpPr>
        <p:spPr>
          <a:xfrm>
            <a:off x="521325" y="2679575"/>
            <a:ext cx="8205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" name="Google Shape;75;p17"/>
          <p:cNvSpPr txBox="1"/>
          <p:nvPr/>
        </p:nvSpPr>
        <p:spPr>
          <a:xfrm>
            <a:off x="454510" y="2925551"/>
            <a:ext cx="8205000" cy="16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</a:rPr>
              <a:t>В сообщении о </a:t>
            </a:r>
            <a:r>
              <a:rPr lang="ru" sz="1600" b="1" dirty="0">
                <a:solidFill>
                  <a:schemeClr val="dk1"/>
                </a:solidFill>
              </a:rPr>
              <a:t>прекращении </a:t>
            </a:r>
            <a:r>
              <a:rPr lang="ru" sz="1600" dirty="0">
                <a:solidFill>
                  <a:schemeClr val="dk1"/>
                </a:solidFill>
              </a:rPr>
              <a:t>договора финансовой аренды (лизинга) добавлен блок по предметам лизинга (&lt;Subjects&gt;). При поиске на открытой части и в системах ФНП будет отображаться сообщение о прекращении (в случае, если оно опубликовано и не скрыто)</a:t>
            </a:r>
            <a:endParaRPr sz="1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" sz="1600" dirty="0">
                <a:solidFill>
                  <a:schemeClr val="dk1"/>
                </a:solidFill>
              </a:rPr>
              <a:t>Во всех сообщениях цепочки изменилась структура участников сообщения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DD6224"/>
                </a:solidFill>
              </a:rPr>
              <a:t>Доработки: предметы лизинга</a:t>
            </a:r>
            <a:endParaRPr sz="2400">
              <a:solidFill>
                <a:srgbClr val="DD6224"/>
              </a:solidFill>
            </a:endParaRPr>
          </a:p>
        </p:txBody>
      </p:sp>
      <p:graphicFrame>
        <p:nvGraphicFramePr>
          <p:cNvPr id="81" name="Google Shape;81;p18"/>
          <p:cNvGraphicFramePr/>
          <p:nvPr/>
        </p:nvGraphicFramePr>
        <p:xfrm>
          <a:off x="529388" y="1590500"/>
          <a:ext cx="8188875" cy="1749552"/>
        </p:xfrm>
        <a:graphic>
          <a:graphicData uri="http://schemas.openxmlformats.org/drawingml/2006/table">
            <a:tbl>
              <a:tblPr>
                <a:noFill/>
                <a:tableStyleId>{8C47AD53-5D12-4967-BF7A-9CD70309E20F}</a:tableStyleId>
              </a:tblPr>
              <a:tblGrid>
                <a:gridCol w="229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500"/>
                        <a:t>Старый формат</a:t>
                      </a:r>
                      <a:endParaRPr sz="15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500"/>
                        <a:t>Новый формат</a:t>
                      </a:r>
                      <a:endParaRPr sz="15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500"/>
                        <a:t>Примечание</a:t>
                      </a:r>
                      <a:endParaRPr sz="15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&lt;FinancialLeaseSubject&gt;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&lt;Subject&gt;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 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&lt;SubjectId&gt;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&lt;Identifier&gt;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Идентификатор имущества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&lt;ClassifierCode&gt;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&lt;Classifier&gt;/ &lt;Code&gt;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Код классификатора имущества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&lt;ClassifierName&gt;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&lt;Classifier&gt;/ &lt;Description&gt;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200"/>
                        <a:t>Описание классификатора имущества</a:t>
                      </a:r>
                      <a:endParaRPr sz="12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" name="Google Shape;82;p18"/>
          <p:cNvSpPr txBox="1"/>
          <p:nvPr/>
        </p:nvSpPr>
        <p:spPr>
          <a:xfrm>
            <a:off x="477588" y="784675"/>
            <a:ext cx="81888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</a:rPr>
              <a:t>Для упрощения процесса перехода от старого формата к новому можно воспользоваться следующими сопоставлениями, которые заложены в правила валидации сервисов системы. В таблице указаны только элементы, которые были изменены в новом формате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DD6224"/>
                </a:solidFill>
              </a:rPr>
              <a:t>Доработки: участники</a:t>
            </a:r>
            <a:endParaRPr sz="2400">
              <a:solidFill>
                <a:srgbClr val="DD6224"/>
              </a:solidFill>
            </a:endParaRPr>
          </a:p>
        </p:txBody>
      </p:sp>
      <p:graphicFrame>
        <p:nvGraphicFramePr>
          <p:cNvPr id="88" name="Google Shape;88;p19"/>
          <p:cNvGraphicFramePr/>
          <p:nvPr/>
        </p:nvGraphicFramePr>
        <p:xfrm>
          <a:off x="399600" y="643950"/>
          <a:ext cx="8275200" cy="3747336"/>
        </p:xfrm>
        <a:graphic>
          <a:graphicData uri="http://schemas.openxmlformats.org/drawingml/2006/table">
            <a:tbl>
              <a:tblPr>
                <a:noFill/>
                <a:tableStyleId>{8C47AD53-5D12-4967-BF7A-9CD70309E20F}</a:tableStyleId>
              </a:tblPr>
              <a:tblGrid>
                <a:gridCol w="241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300"/>
                        <a:t>Старый формат</a:t>
                      </a:r>
                      <a:endParaRPr sz="13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300"/>
                        <a:t>Новый формат</a:t>
                      </a:r>
                      <a:endParaRPr sz="13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&lt;LessorsCompanies&gt;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&lt;Lessors&gt;/&lt;MessageParticipant xsi:type="MessageCompanyWithGuid"&gt;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&lt;LesseesCompanies&gt;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&lt;Lessees&gt;/&lt;MessageParticipant xsi:type="MessageCompanyWithGuid"&gt;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&lt;LessorsIndividualEntrepreneurs&gt;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&lt;Lessors&gt;/&lt;MessageParticipant xsi:type="MessageIndividualEntrepreneurWithGuid"&gt;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&lt;LesseesIndividualEntrepreneurs&gt;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&lt;Lessees&gt;/&lt;MessageParticipant xsi:type="MessageIndividualEntrepreneurWithGuid"&gt;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&lt;LessorsPersons&gt;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&lt;Lessors&gt;/&lt;MessageParticipant xsi:type="MessagePersonWithGuid"&gt;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&lt;LesseesPersons /&gt;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&lt;Lessees&gt;/&lt;MessageParticipant xsi:type="MessagePersonWithGuid"&gt;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&lt;LessorsNonResidentCompanies&gt;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&lt;Lessors&gt;/&lt;MessageParticipant xsi:type="MessageNonResidentCompanyWithGuid"&gt;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&lt;LesseesNonResidentCompanies&gt;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100"/>
                        <a:t>&lt;Lessees&gt;/&lt;MessageParticipant xsi:type="MessageNonResidentCompanyWithGuid"&gt;</a:t>
                      </a:r>
                      <a:endParaRPr sz="11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/>
        </p:nvSpPr>
        <p:spPr>
          <a:xfrm>
            <a:off x="1211925" y="200975"/>
            <a:ext cx="73506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DD6224"/>
                </a:solidFill>
              </a:rPr>
              <a:t>Тестирование: документация и тестовый контур</a:t>
            </a:r>
            <a:endParaRPr sz="2400">
              <a:solidFill>
                <a:srgbClr val="DD6224"/>
              </a:solidFill>
            </a:endParaRPr>
          </a:p>
        </p:txBody>
      </p:sp>
      <p:sp>
        <p:nvSpPr>
          <p:cNvPr id="94" name="Google Shape;94;p20"/>
          <p:cNvSpPr txBox="1"/>
          <p:nvPr/>
        </p:nvSpPr>
        <p:spPr>
          <a:xfrm>
            <a:off x="536463" y="675103"/>
            <a:ext cx="8090375" cy="4640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</a:rPr>
              <a:t>В рамках модернизации сообщений лизинга в Федресурсе для подготовки к переходу на новые форматы: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 b="1" dirty="0">
                <a:solidFill>
                  <a:schemeClr val="dk1"/>
                </a:solidFill>
              </a:rPr>
              <a:t>13 июня 2023 года</a:t>
            </a:r>
            <a:r>
              <a:rPr lang="ru" sz="1600" dirty="0">
                <a:solidFill>
                  <a:schemeClr val="dk1"/>
                </a:solidFill>
              </a:rPr>
              <a:t> направлены спецификации по веб-сервису размещения сведений и по загрузке из XML.</a:t>
            </a:r>
            <a:endParaRPr sz="1600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 b="1" dirty="0">
                <a:solidFill>
                  <a:schemeClr val="dk1"/>
                </a:solidFill>
              </a:rPr>
              <a:t>28 июня 2023 года</a:t>
            </a:r>
            <a:r>
              <a:rPr lang="ru" sz="1600" dirty="0">
                <a:solidFill>
                  <a:schemeClr val="dk1"/>
                </a:solidFill>
              </a:rPr>
              <a:t> предоставлен выделенный демо-контур для тестирования загрузки сведений посредством сервиса, XML и в ручном режиме через личный кабинет.</a:t>
            </a:r>
            <a:endParaRPr sz="1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" sz="1600" dirty="0">
                <a:solidFill>
                  <a:schemeClr val="dk1"/>
                </a:solidFill>
              </a:rPr>
              <a:t>На </a:t>
            </a:r>
            <a:r>
              <a:rPr lang="ru" sz="1600" dirty="0" smtClean="0">
                <a:solidFill>
                  <a:schemeClr val="dk1"/>
                </a:solidFill>
              </a:rPr>
              <a:t>04 августа </a:t>
            </a:r>
            <a:r>
              <a:rPr lang="ru" sz="1600" dirty="0">
                <a:solidFill>
                  <a:schemeClr val="dk1"/>
                </a:solidFill>
              </a:rPr>
              <a:t>2023 года на выделенном тестовом контуре с новыми форматами сообщений - пробовали создать сообщения 11 публикаторов, из них только 8 опубликовали сообщения.</a:t>
            </a:r>
            <a:endParaRPr sz="1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endParaRPr lang="ru" i="1" dirty="0" smtClean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" i="1" dirty="0" smtClean="0">
                <a:solidFill>
                  <a:schemeClr val="dk1"/>
                </a:solidFill>
              </a:rPr>
              <a:t>После </a:t>
            </a:r>
            <a:r>
              <a:rPr lang="ru" i="1" dirty="0">
                <a:solidFill>
                  <a:schemeClr val="dk1"/>
                </a:solidFill>
              </a:rPr>
              <a:t>обновления будет доступна публикация сообщений только новых типов (возможность продолжения цепочек по старым открытым сообщениям учтена в сообщениях новых типов)</a:t>
            </a:r>
            <a:endParaRPr i="1" dirty="0">
              <a:solidFill>
                <a:schemeClr val="dk1"/>
              </a:solidFill>
            </a:endParaRPr>
          </a:p>
        </p:txBody>
      </p:sp>
      <p:cxnSp>
        <p:nvCxnSpPr>
          <p:cNvPr id="4" name="Google Shape;74;p17"/>
          <p:cNvCxnSpPr/>
          <p:nvPr/>
        </p:nvCxnSpPr>
        <p:spPr>
          <a:xfrm>
            <a:off x="536464" y="4216067"/>
            <a:ext cx="8090374" cy="2614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DD6224"/>
                </a:solidFill>
              </a:rPr>
              <a:t>Вопросы от пользователей</a:t>
            </a:r>
            <a:endParaRPr sz="2400" b="0" i="0" u="none" strike="noStrike" cap="none">
              <a:solidFill>
                <a:srgbClr val="DD622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1"/>
          <p:cNvSpPr txBox="1"/>
          <p:nvPr/>
        </p:nvSpPr>
        <p:spPr>
          <a:xfrm>
            <a:off x="423225" y="800561"/>
            <a:ext cx="76125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dirty="0">
                <a:solidFill>
                  <a:srgbClr val="DD6224"/>
                </a:solidFill>
              </a:rPr>
              <a:t>Перестанет ли работать сервис приема публикаций в нынешнем формате?</a:t>
            </a:r>
            <a:endParaRPr sz="500" dirty="0">
              <a:solidFill>
                <a:srgbClr val="DD6224"/>
              </a:solidFill>
            </a:endParaRPr>
          </a:p>
        </p:txBody>
      </p:sp>
      <p:sp>
        <p:nvSpPr>
          <p:cNvPr id="101" name="Google Shape;101;p21"/>
          <p:cNvSpPr txBox="1"/>
          <p:nvPr/>
        </p:nvSpPr>
        <p:spPr>
          <a:xfrm>
            <a:off x="461250" y="1074063"/>
            <a:ext cx="8244300" cy="5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dirty="0">
                <a:solidFill>
                  <a:schemeClr val="dk1"/>
                </a:solidFill>
              </a:rPr>
              <a:t>Сервис публикации останется тем же, но старые типы сообщений будут исключены из него, то есть при появлении на продуктивном контуре новых типов сообщений.</a:t>
            </a:r>
            <a:endParaRPr dirty="0">
              <a:solidFill>
                <a:srgbClr val="595959"/>
              </a:solidFill>
            </a:endParaRPr>
          </a:p>
        </p:txBody>
      </p:sp>
      <p:sp>
        <p:nvSpPr>
          <p:cNvPr id="102" name="Google Shape;102;p21"/>
          <p:cNvSpPr txBox="1"/>
          <p:nvPr/>
        </p:nvSpPr>
        <p:spPr>
          <a:xfrm>
            <a:off x="521325" y="2121150"/>
            <a:ext cx="8418900" cy="4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dirty="0">
                <a:solidFill>
                  <a:srgbClr val="DD6224"/>
                </a:solidFill>
              </a:rPr>
              <a:t>Можно ли будет отправлять события, с учетом изменений в законе о финансовой аренде, которые вступят в силу 27.07, в старом сервисе</a:t>
            </a:r>
            <a:endParaRPr b="0" i="0" u="none" strike="noStrike" cap="none" dirty="0">
              <a:solidFill>
                <a:srgbClr val="DD622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1"/>
          <p:cNvSpPr txBox="1"/>
          <p:nvPr/>
        </p:nvSpPr>
        <p:spPr>
          <a:xfrm>
            <a:off x="461250" y="2571750"/>
            <a:ext cx="8306700" cy="5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Изменений в структуре и логике публикации сообщений лизинга соответствии с изменениями в законе на текущий момент не планируется</a:t>
            </a:r>
            <a:endParaRPr>
              <a:solidFill>
                <a:srgbClr val="595959"/>
              </a:solidFill>
            </a:endParaRPr>
          </a:p>
        </p:txBody>
      </p:sp>
      <p:cxnSp>
        <p:nvCxnSpPr>
          <p:cNvPr id="104" name="Google Shape;104;p21"/>
          <p:cNvCxnSpPr/>
          <p:nvPr/>
        </p:nvCxnSpPr>
        <p:spPr>
          <a:xfrm>
            <a:off x="531500" y="1863150"/>
            <a:ext cx="8205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5" name="Google Shape;105;p21"/>
          <p:cNvCxnSpPr/>
          <p:nvPr/>
        </p:nvCxnSpPr>
        <p:spPr>
          <a:xfrm>
            <a:off x="521325" y="3387150"/>
            <a:ext cx="8205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6" name="Google Shape;106;p21"/>
          <p:cNvSpPr txBox="1"/>
          <p:nvPr/>
        </p:nvSpPr>
        <p:spPr>
          <a:xfrm>
            <a:off x="461250" y="4011625"/>
            <a:ext cx="8306700" cy="8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На тестовом контуре по лизингам</a:t>
            </a:r>
            <a:r>
              <a:rPr lang="ru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 </a:t>
            </a:r>
            <a:r>
              <a:rPr lang="ru" u="sng">
                <a:solidFill>
                  <a:schemeClr val="hlink"/>
                </a:solidFill>
                <a:hlinkClick r:id="rId3"/>
              </a:rPr>
              <a:t>https://fr-demo-newleasing.interfax.ru</a:t>
            </a:r>
            <a:r>
              <a:rPr lang="ru">
                <a:solidFill>
                  <a:schemeClr val="dk1"/>
                </a:solidFill>
              </a:rPr>
              <a:t>  часть сервисов не подключены, в том числе сервис, который обрабатывает дополнительные сведения (по лизингам номер и дату договора) после публикации сообщения.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461250" y="3611250"/>
            <a:ext cx="8244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dirty="0">
                <a:solidFill>
                  <a:srgbClr val="DD6224"/>
                </a:solidFill>
              </a:rPr>
              <a:t>На странице «Сообщения» не видна информация в правом столбце «Дополнительная информация»</a:t>
            </a:r>
            <a:endParaRPr dirty="0">
              <a:solidFill>
                <a:srgbClr val="DD622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DD6224"/>
                </a:solidFill>
              </a:rPr>
              <a:t>Вопросы от пользователей</a:t>
            </a:r>
            <a:endParaRPr sz="2400" b="0" i="0" u="none" strike="noStrike" cap="none">
              <a:solidFill>
                <a:srgbClr val="DD622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2"/>
          <p:cNvSpPr txBox="1"/>
          <p:nvPr/>
        </p:nvSpPr>
        <p:spPr>
          <a:xfrm>
            <a:off x="461250" y="739475"/>
            <a:ext cx="81447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DD6224"/>
                </a:solidFill>
              </a:rPr>
              <a:t>Изменение количества предметов лизинга в сообщении “Изменение договора финансовой аренды (лизинга)”. Редактирование количества предметов лизинга, указанного в поле Описание</a:t>
            </a:r>
            <a:endParaRPr sz="1500">
              <a:solidFill>
                <a:srgbClr val="DD6224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DD6224"/>
              </a:solidFill>
            </a:endParaRPr>
          </a:p>
        </p:txBody>
      </p:sp>
      <p:pic>
        <p:nvPicPr>
          <p:cNvPr id="114" name="Google Shape;11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1250" y="1462185"/>
            <a:ext cx="5086350" cy="1806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01250" y="3384463"/>
            <a:ext cx="5086351" cy="700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2"/>
          <p:cNvSpPr txBox="1"/>
          <p:nvPr/>
        </p:nvSpPr>
        <p:spPr>
          <a:xfrm>
            <a:off x="501950" y="2167775"/>
            <a:ext cx="3099300" cy="13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Количество предметов лизинга рассчитывается системой только по количеству строк (количеству элементов Subject в XML сообщения) </a:t>
            </a:r>
            <a:endParaRPr>
              <a:solidFill>
                <a:srgbClr val="595959"/>
              </a:solidFill>
            </a:endParaRPr>
          </a:p>
        </p:txBody>
      </p:sp>
      <p:sp>
        <p:nvSpPr>
          <p:cNvPr id="117" name="Google Shape;117;p22"/>
          <p:cNvSpPr txBox="1"/>
          <p:nvPr/>
        </p:nvSpPr>
        <p:spPr>
          <a:xfrm>
            <a:off x="479250" y="4315600"/>
            <a:ext cx="8185500" cy="6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chemeClr val="dk1"/>
                </a:solidFill>
              </a:rPr>
              <a:t>Для того, чтобы отредактировать/исключить один предмет лизинга из блока Предмет финансовой аренды (лизинга) необходимо вносить предметы лизинга по одному. Одна запись – один предмет лизинга. В противном случае при редактировании или исключении предмета лизинга из блока Предмет финансовой аренды (лизинга) необходимо добавить оставшиеся предметы лизинга в блок Новые предметы финансовой аренды (лизинга).</a:t>
            </a:r>
            <a:endParaRPr sz="9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DD6224"/>
                </a:solidFill>
              </a:rPr>
              <a:t>Заявки от пользователей</a:t>
            </a:r>
            <a:endParaRPr sz="2400" b="0" i="0" u="none" strike="noStrike" cap="none">
              <a:solidFill>
                <a:srgbClr val="DD622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461250" y="739475"/>
            <a:ext cx="76125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DD6224"/>
                </a:solidFill>
              </a:rPr>
              <a:t>Ошибка открытия формы создания после загрузки из XML</a:t>
            </a:r>
            <a:endParaRPr sz="500">
              <a:solidFill>
                <a:srgbClr val="DD6224"/>
              </a:solidFill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528975" y="1131875"/>
            <a:ext cx="8093400" cy="5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ООО "Нефтепромлизинг" обнаружили проблему открытия формы редактирования сообщения после загрузки из XML.</a:t>
            </a:r>
            <a:endParaRPr>
              <a:solidFill>
                <a:srgbClr val="595959"/>
              </a:solidFill>
            </a:endParaRPr>
          </a:p>
        </p:txBody>
      </p:sp>
      <p:pic>
        <p:nvPicPr>
          <p:cNvPr id="125" name="Google Shape;12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7624" y="1847425"/>
            <a:ext cx="5921001" cy="117352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3"/>
          <p:cNvSpPr txBox="1"/>
          <p:nvPr/>
        </p:nvSpPr>
        <p:spPr>
          <a:xfrm>
            <a:off x="6459245" y="3147600"/>
            <a:ext cx="2041725" cy="37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 dirty="0">
                <a:solidFill>
                  <a:schemeClr val="dk1"/>
                </a:solidFill>
              </a:rPr>
              <a:t>Ошибка исправлена</a:t>
            </a:r>
            <a:endParaRPr b="1" dirty="0">
              <a:solidFill>
                <a:srgbClr val="59595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855</Words>
  <Application>Microsoft Office PowerPoint</Application>
  <PresentationFormat>Экран (16:9)</PresentationFormat>
  <Paragraphs>81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Simple Light</vt:lpstr>
      <vt:lpstr>Лизинг.  Новый формат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Лизинг.  Новый формат</dc:title>
  <cp:lastModifiedBy>Гузель Вишнякова</cp:lastModifiedBy>
  <cp:revision>2</cp:revision>
  <dcterms:modified xsi:type="dcterms:W3CDTF">2023-08-06T19:21:46Z</dcterms:modified>
</cp:coreProperties>
</file>