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D6D6534-8A99-4750-A271-F303625BDE77}">
  <a:tblStyle styleId="{BD6D6534-8A99-4750-A271-F303625BDE7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8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54b1332357_1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6" name="Google Shape;56;g254b133235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54b1332357_0_3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6" name="Google Shape;116;g254b1332357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54b1332357_1_2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g254b1332357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54b1332357_0_4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4" name="Google Shape;64;g254b1332357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54b1332357_0_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0" name="Google Shape;70;g254b133235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54b1332357_0_8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6" name="Google Shape;76;g254b1332357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54b1332357_0_4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g254b1332357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54b1332357_0_7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g254b1332357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4b1332357_0_6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" name="Google Shape;97;g254b1332357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54b1332357_0_9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g254b1332357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54b1332357_0_1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g254b1332357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 0">
  <p:cSld name="TITLE_AND_BODY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sldNum" idx="12"/>
          </p:nvPr>
        </p:nvSpPr>
        <p:spPr>
          <a:xfrm>
            <a:off x="4419599" y="4628950"/>
            <a:ext cx="2133601" cy="276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475" tIns="35475" rIns="35475" bIns="35475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fault">
  <p:cSld name="Defaul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489071" y="4598908"/>
            <a:ext cx="202267" cy="199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475" tIns="35475" rIns="35475" bIns="35475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>
              <a:solidFill>
                <a:srgbClr val="89898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fedr-leasing@interfax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/>
          <p:nvPr/>
        </p:nvSpPr>
        <p:spPr>
          <a:xfrm>
            <a:off x="0" y="0"/>
            <a:ext cx="9150482" cy="2653873"/>
          </a:xfrm>
          <a:prstGeom prst="rect">
            <a:avLst/>
          </a:prstGeom>
          <a:solidFill>
            <a:srgbClr val="FF6B00"/>
          </a:solidFill>
          <a:ln>
            <a:noFill/>
          </a:ln>
        </p:spPr>
        <p:txBody>
          <a:bodyPr spcFirstLastPara="1" wrap="square" lIns="31100" tIns="31100" rIns="31100" bIns="31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5"/>
          <p:cNvSpPr txBox="1">
            <a:spLocks noGrp="1"/>
          </p:cNvSpPr>
          <p:nvPr>
            <p:ph type="title" idx="4294967295"/>
          </p:nvPr>
        </p:nvSpPr>
        <p:spPr>
          <a:xfrm>
            <a:off x="665025" y="606800"/>
            <a:ext cx="3661200" cy="14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475" tIns="35475" rIns="35475" bIns="35475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r>
              <a:rPr lang="ru" sz="3333">
                <a:solidFill>
                  <a:srgbClr val="FFFFFF"/>
                </a:solidFill>
              </a:rPr>
              <a:t>Лизинг. </a:t>
            </a:r>
            <a:endParaRPr sz="3333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r>
              <a:rPr lang="ru" sz="3333">
                <a:solidFill>
                  <a:srgbClr val="FFFFFF"/>
                </a:solidFill>
              </a:rPr>
              <a:t>Новый формат</a:t>
            </a:r>
            <a:endParaRPr sz="3333">
              <a:solidFill>
                <a:srgbClr val="FFFFFF"/>
              </a:solidFill>
            </a:endParaRPr>
          </a:p>
        </p:txBody>
      </p:sp>
      <p:pic>
        <p:nvPicPr>
          <p:cNvPr id="60" name="Google Shape;6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600" y="4475817"/>
            <a:ext cx="23526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39402" y="0"/>
            <a:ext cx="4704597" cy="265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FF6B00"/>
                </a:solidFill>
              </a:rPr>
              <a:t>Вопросы от пользователей</a:t>
            </a:r>
            <a:endParaRPr sz="2400" b="0" i="0" u="none" strike="noStrike" cap="none">
              <a:solidFill>
                <a:srgbClr val="FF6B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4"/>
          <p:cNvSpPr txBox="1"/>
          <p:nvPr/>
        </p:nvSpPr>
        <p:spPr>
          <a:xfrm>
            <a:off x="817569" y="1410300"/>
            <a:ext cx="7612500" cy="10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Планируется, что пользователи системы проводят тестирование загрузки и публикации новых типов сообщений в течение 3 месяцев (ориентировочно до 20 сентября 2023 года). Через 3 месяца будет принято решение о сроках обновления продуктивного контура системы.</a:t>
            </a:r>
            <a:endParaRPr>
              <a:solidFill>
                <a:srgbClr val="595959"/>
              </a:solidFill>
            </a:endParaRPr>
          </a:p>
        </p:txBody>
      </p:sp>
      <p:sp>
        <p:nvSpPr>
          <p:cNvPr id="120" name="Google Shape;120;p24"/>
          <p:cNvSpPr txBox="1"/>
          <p:nvPr/>
        </p:nvSpPr>
        <p:spPr>
          <a:xfrm>
            <a:off x="561225" y="986700"/>
            <a:ext cx="82200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FF6B00"/>
                </a:solidFill>
              </a:rPr>
              <a:t>Сроки обновления продуктивного контура</a:t>
            </a:r>
            <a:endParaRPr sz="1500">
              <a:solidFill>
                <a:srgbClr val="FF6B00"/>
              </a:solidFill>
            </a:endParaRPr>
          </a:p>
        </p:txBody>
      </p:sp>
      <p:sp>
        <p:nvSpPr>
          <p:cNvPr id="121" name="Google Shape;121;p24"/>
          <p:cNvSpPr txBox="1"/>
          <p:nvPr/>
        </p:nvSpPr>
        <p:spPr>
          <a:xfrm>
            <a:off x="518400" y="2494800"/>
            <a:ext cx="76125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>
                <a:solidFill>
                  <a:srgbClr val="FF6B00"/>
                </a:solidFill>
              </a:rPr>
              <a:t>Перестанет ли работать сервис приема публикаций в нынешнем формате</a:t>
            </a:r>
            <a:endParaRPr sz="500"/>
          </a:p>
        </p:txBody>
      </p:sp>
      <p:sp>
        <p:nvSpPr>
          <p:cNvPr id="122" name="Google Shape;122;p24"/>
          <p:cNvSpPr txBox="1"/>
          <p:nvPr/>
        </p:nvSpPr>
        <p:spPr>
          <a:xfrm>
            <a:off x="765744" y="2930388"/>
            <a:ext cx="7612500" cy="5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Сервис публикации останется тем же, но старые типы сообщений будут исключены из него, то есть при появлении на продуктивном контуре новых типов сообщений.</a:t>
            </a:r>
            <a:endParaRPr>
              <a:solidFill>
                <a:srgbClr val="595959"/>
              </a:solidFill>
            </a:endParaRPr>
          </a:p>
        </p:txBody>
      </p:sp>
      <p:sp>
        <p:nvSpPr>
          <p:cNvPr id="123" name="Google Shape;123;p24"/>
          <p:cNvSpPr txBox="1"/>
          <p:nvPr/>
        </p:nvSpPr>
        <p:spPr>
          <a:xfrm>
            <a:off x="617925" y="3724500"/>
            <a:ext cx="8351100" cy="4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>
                <a:solidFill>
                  <a:srgbClr val="FF6B00"/>
                </a:solidFill>
              </a:rPr>
              <a:t>Можно ли будет отправлять события, с учетом изменений в законе о финансовой аренде, которые вступят в силу 27.07, в старом сервисе</a:t>
            </a:r>
            <a:endParaRPr b="0" i="0" u="none" strike="noStrike" cap="none">
              <a:solidFill>
                <a:srgbClr val="FF6B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4"/>
          <p:cNvSpPr txBox="1"/>
          <p:nvPr/>
        </p:nvSpPr>
        <p:spPr>
          <a:xfrm>
            <a:off x="765744" y="4266625"/>
            <a:ext cx="7612500" cy="58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>
                <a:solidFill>
                  <a:schemeClr val="dk1"/>
                </a:solidFill>
              </a:rPr>
              <a:t>Изменений в структуре и логике публикации сообщений лизинга соответствии с изменениями в законе на текущий момент не планируется</a:t>
            </a:r>
            <a:endParaRPr>
              <a:solidFill>
                <a:srgbClr val="59595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/>
          <p:nvPr/>
        </p:nvSpPr>
        <p:spPr>
          <a:xfrm>
            <a:off x="0" y="0"/>
            <a:ext cx="9150600" cy="2653800"/>
          </a:xfrm>
          <a:prstGeom prst="rect">
            <a:avLst/>
          </a:prstGeom>
          <a:solidFill>
            <a:srgbClr val="FF6B00"/>
          </a:solidFill>
          <a:ln>
            <a:noFill/>
          </a:ln>
        </p:spPr>
        <p:txBody>
          <a:bodyPr spcFirstLastPara="1" wrap="square" lIns="31100" tIns="31100" rIns="31100" bIns="31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"/>
              <a:buFont typeface="Arial"/>
              <a:buNone/>
            </a:pPr>
            <a:endParaRPr sz="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5"/>
          <p:cNvSpPr txBox="1">
            <a:spLocks noGrp="1"/>
          </p:cNvSpPr>
          <p:nvPr>
            <p:ph type="title" idx="4294967295"/>
          </p:nvPr>
        </p:nvSpPr>
        <p:spPr>
          <a:xfrm>
            <a:off x="422413" y="851487"/>
            <a:ext cx="4027500" cy="14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475" tIns="35475" rIns="35475" bIns="35475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</a:pPr>
            <a:r>
              <a:rPr lang="ru" sz="3000">
                <a:solidFill>
                  <a:srgbClr val="FFFFFF"/>
                </a:solidFill>
              </a:rPr>
              <a:t>Спасибо!</a:t>
            </a:r>
            <a:endParaRPr sz="3000">
              <a:solidFill>
                <a:srgbClr val="FFFFFF"/>
              </a:solidFill>
            </a:endParaRPr>
          </a:p>
        </p:txBody>
      </p:sp>
      <p:pic>
        <p:nvPicPr>
          <p:cNvPr id="131" name="Google Shape;13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600" y="4475817"/>
            <a:ext cx="2352675" cy="523875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5"/>
          <p:cNvSpPr txBox="1"/>
          <p:nvPr/>
        </p:nvSpPr>
        <p:spPr>
          <a:xfrm>
            <a:off x="5807700" y="4475813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fedr-leasing@interfax.ru</a:t>
            </a:r>
            <a:r>
              <a:rPr lang="ru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FF6B00"/>
                </a:solidFill>
              </a:rPr>
              <a:t>Доработки: предметы лизинга и участники</a:t>
            </a:r>
            <a:endParaRPr sz="2400">
              <a:solidFill>
                <a:srgbClr val="FF6B00"/>
              </a:solidFill>
            </a:endParaRPr>
          </a:p>
        </p:txBody>
      </p:sp>
      <p:sp>
        <p:nvSpPr>
          <p:cNvPr id="67" name="Google Shape;67;p16"/>
          <p:cNvSpPr txBox="1"/>
          <p:nvPr/>
        </p:nvSpPr>
        <p:spPr>
          <a:xfrm>
            <a:off x="512619" y="1039950"/>
            <a:ext cx="7612500" cy="35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В сообщении об </a:t>
            </a:r>
            <a:r>
              <a:rPr lang="ru" sz="1600" b="1">
                <a:solidFill>
                  <a:schemeClr val="dk1"/>
                </a:solidFill>
              </a:rPr>
              <a:t>изменении </a:t>
            </a:r>
            <a:r>
              <a:rPr lang="ru" sz="1600">
                <a:solidFill>
                  <a:schemeClr val="dk1"/>
                </a:solidFill>
              </a:rPr>
              <a:t>договора финансовой аренды (лизинга) будут добавлены новые блоки по предметам лизинга: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Предметы лизинга с изменениями (&lt;ChangedSubjects&gt;)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Предметы лизинга, прекращенные в рамках договора (&lt;CancelledSubjects&gt;)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Новые предметы лизинга, добавленные в договор (&lt;NewSubjects&gt;)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В сообщении о </a:t>
            </a:r>
            <a:r>
              <a:rPr lang="ru" sz="1600" b="1">
                <a:solidFill>
                  <a:schemeClr val="dk1"/>
                </a:solidFill>
              </a:rPr>
              <a:t>прекращении </a:t>
            </a:r>
            <a:r>
              <a:rPr lang="ru" sz="1600">
                <a:solidFill>
                  <a:schemeClr val="dk1"/>
                </a:solidFill>
              </a:rPr>
              <a:t>договора финансовой аренды (лизинга) будет добавлен блок по предметам лизинга (&lt;Subjects&gt;). При поиске на открытой части и в системах ФНП будет отображаться сообщение о прекращении (в случае, если оно опубликовано и не скрыто)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Во всех сообщениях цепочки изменится структура участников сообщения</a:t>
            </a:r>
            <a:endParaRPr sz="1500">
              <a:solidFill>
                <a:srgbClr val="59595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FF6B00"/>
                </a:solidFill>
              </a:rPr>
              <a:t>Планируемые доработки: причины</a:t>
            </a:r>
            <a:endParaRPr sz="2400">
              <a:solidFill>
                <a:srgbClr val="FF6B00"/>
              </a:solidFill>
            </a:endParaRPr>
          </a:p>
        </p:txBody>
      </p:sp>
      <p:sp>
        <p:nvSpPr>
          <p:cNvPr id="73" name="Google Shape;73;p17"/>
          <p:cNvSpPr txBox="1"/>
          <p:nvPr/>
        </p:nvSpPr>
        <p:spPr>
          <a:xfrm>
            <a:off x="512619" y="1039950"/>
            <a:ext cx="7612500" cy="22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chemeClr val="dk1"/>
                </a:solidFill>
              </a:rPr>
              <a:t>Проблемы при поиске и отображении сведений о договорах лизинга в Госуслугах и ФНП</a:t>
            </a:r>
            <a:endParaRPr sz="16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ru" sz="1500">
                <a:solidFill>
                  <a:schemeClr val="dk1"/>
                </a:solidFill>
              </a:rPr>
              <a:t>поиск по идентификационным данным имущества в прекращении лизинга (сейчас нет блока имущества)</a:t>
            </a:r>
            <a:endParaRPr sz="15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Обращения пользователей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500">
              <a:solidFill>
                <a:srgbClr val="59595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FF6B00"/>
                </a:solidFill>
              </a:rPr>
              <a:t>Доработки: предметы лизинга</a:t>
            </a:r>
            <a:endParaRPr sz="2400">
              <a:solidFill>
                <a:srgbClr val="FF6B00"/>
              </a:solidFill>
            </a:endParaRPr>
          </a:p>
        </p:txBody>
      </p:sp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400" y="2166280"/>
            <a:ext cx="3824025" cy="1246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1425" y="1918055"/>
            <a:ext cx="4193866" cy="174309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609816" y="4045716"/>
            <a:ext cx="2326927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nherit"/>
              </a:rPr>
              <a:t>Новая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nherit"/>
              </a:rPr>
              <a:t>версия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inheri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1925" y="3964733"/>
            <a:ext cx="2326927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nherit"/>
              </a:rPr>
              <a:t>Текущая версия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inheri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FF6B00"/>
                </a:solidFill>
              </a:rPr>
              <a:t>Доработки: предметы лизинга</a:t>
            </a:r>
            <a:endParaRPr sz="2400">
              <a:solidFill>
                <a:srgbClr val="FF6B00"/>
              </a:solidFill>
            </a:endParaRPr>
          </a:p>
        </p:txBody>
      </p:sp>
      <p:graphicFrame>
        <p:nvGraphicFramePr>
          <p:cNvPr id="86" name="Google Shape;86;p19"/>
          <p:cNvGraphicFramePr/>
          <p:nvPr/>
        </p:nvGraphicFramePr>
        <p:xfrm>
          <a:off x="477550" y="1810950"/>
          <a:ext cx="8188875" cy="1679448"/>
        </p:xfrm>
        <a:graphic>
          <a:graphicData uri="http://schemas.openxmlformats.org/drawingml/2006/table">
            <a:tbl>
              <a:tblPr>
                <a:noFill/>
                <a:tableStyleId>{BD6D6534-8A99-4750-A271-F303625BDE77}</a:tableStyleId>
              </a:tblPr>
              <a:tblGrid>
                <a:gridCol w="2295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300"/>
                        <a:t>Старый формат</a:t>
                      </a:r>
                      <a:endParaRPr sz="13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300"/>
                        <a:t>Новый формат</a:t>
                      </a:r>
                      <a:endParaRPr sz="13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300"/>
                        <a:t>Примечание</a:t>
                      </a:r>
                      <a:endParaRPr sz="13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&lt;FinancialLeaseSubject&gt;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&lt;Subject&gt;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 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&lt;SubjectId&gt;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&lt;Identifier&gt;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Идентификатор имущества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&lt;ClassifierCode&gt;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&lt;Classifier&gt;/ &lt;Code&gt;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Код классификатора имущества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&lt;ClassifierName&gt;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&lt;Classifier&gt;/ &lt;Description&gt;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Описание классификатора имущества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7" name="Google Shape;87;p19"/>
          <p:cNvSpPr txBox="1"/>
          <p:nvPr/>
        </p:nvSpPr>
        <p:spPr>
          <a:xfrm>
            <a:off x="477550" y="907125"/>
            <a:ext cx="81888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1"/>
                </a:solidFill>
              </a:rPr>
              <a:t>Для упрощения процесса перехода от старого формата к новому можно воспользоваться следующими сопоставлениями, которые заложены в правила валидации сервисов системы. В таблице указаны только элементы, которые были изменены в новом формате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FF6B00"/>
                </a:solidFill>
              </a:rPr>
              <a:t>Доработки: участники</a:t>
            </a:r>
            <a:endParaRPr sz="2400">
              <a:solidFill>
                <a:srgbClr val="FF6B00"/>
              </a:solidFill>
            </a:endParaRPr>
          </a:p>
        </p:txBody>
      </p:sp>
      <p:pic>
        <p:nvPicPr>
          <p:cNvPr id="93" name="Google Shape;9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9600" y="815077"/>
            <a:ext cx="3727051" cy="330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77650" y="960126"/>
            <a:ext cx="4424675" cy="3019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465437" y="4381524"/>
            <a:ext cx="2326927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nherit"/>
              </a:rPr>
              <a:t>Новая 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nherit"/>
              </a:rPr>
              <a:t>версия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inheri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7546" y="4300541"/>
            <a:ext cx="2326927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inherit"/>
              </a:rPr>
              <a:t>Текущая версия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inheri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/>
        </p:nvSpPr>
        <p:spPr>
          <a:xfrm>
            <a:off x="1211925" y="200986"/>
            <a:ext cx="68238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FF6B00"/>
                </a:solidFill>
              </a:rPr>
              <a:t>Доработки: участники</a:t>
            </a:r>
            <a:endParaRPr sz="2400">
              <a:solidFill>
                <a:srgbClr val="FF6B00"/>
              </a:solidFill>
            </a:endParaRPr>
          </a:p>
        </p:txBody>
      </p:sp>
      <p:graphicFrame>
        <p:nvGraphicFramePr>
          <p:cNvPr id="100" name="Google Shape;100;p21"/>
          <p:cNvGraphicFramePr/>
          <p:nvPr/>
        </p:nvGraphicFramePr>
        <p:xfrm>
          <a:off x="399600" y="643950"/>
          <a:ext cx="8275200" cy="3729810"/>
        </p:xfrm>
        <a:graphic>
          <a:graphicData uri="http://schemas.openxmlformats.org/drawingml/2006/table">
            <a:tbl>
              <a:tblPr>
                <a:noFill/>
                <a:tableStyleId>{BD6D6534-8A99-4750-A271-F303625BDE77}</a:tableStyleId>
              </a:tblPr>
              <a:tblGrid>
                <a:gridCol w="274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4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300"/>
                        <a:t>Старый формат</a:t>
                      </a:r>
                      <a:endParaRPr sz="13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300"/>
                        <a:t>Новый формат</a:t>
                      </a:r>
                      <a:endParaRPr sz="13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&lt;LessorsCompanies&gt;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&lt;Lessors&gt;/&lt;MessageParticipant xsi:type="MessageCompanyWithGuid"&gt;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&lt;LesseesCompanies&gt;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&lt;Lessees&gt;/&lt;MessageParticipant xsi:type="MessageCompanyWithGuid"&gt;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&lt;LessorsIndividualEntrepreneurs&gt;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&lt;Lessors&gt;/&lt;MessageParticipant xsi:type="MessageIndividualEntrepreneurWithGuid"&gt;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&lt;LesseesIndividualEntrepreneurs&gt;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&lt;Lessees&gt;/&lt;MessageParticipant xsi:type="MessageIndividualEntrepreneurWithGuid"&gt;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&lt;LessorsPersons&gt;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&lt;Lessors&gt;/&lt;MessageParticipant xsi:type="MessagePersonWithGuid"&gt;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&lt;LesseesPersons /&gt;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&lt;Lessees&gt;/&lt;MessageParticipant xsi:type="MessagePersonWithGuid"&gt;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&lt;LessorsNonResidentCompanies&gt;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&lt;Lessors&gt;/&lt;MessageParticipant xsi:type="MessageNonResidentCompanyWithGuid"&gt;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0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&lt;LesseesNonResidentCompanies&gt;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ru" sz="1000"/>
                        <a:t>&lt;Lessees&gt;/&lt;MessageParticipant xsi:type="MessageNonResidentCompanyWithGuid"&gt;</a:t>
                      </a:r>
                      <a:endParaRPr sz="1000"/>
                    </a:p>
                  </a:txBody>
                  <a:tcPr marL="68575" marR="68575" marT="0" marB="0">
                    <a:lnL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86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/>
        </p:nvSpPr>
        <p:spPr>
          <a:xfrm>
            <a:off x="1211925" y="200975"/>
            <a:ext cx="73506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FF6B00"/>
                </a:solidFill>
              </a:rPr>
              <a:t>Тестирование: документация и тестовый контур</a:t>
            </a:r>
            <a:endParaRPr sz="2400">
              <a:solidFill>
                <a:srgbClr val="FF6B00"/>
              </a:solidFill>
            </a:endParaRPr>
          </a:p>
        </p:txBody>
      </p:sp>
      <p:sp>
        <p:nvSpPr>
          <p:cNvPr id="106" name="Google Shape;106;p22"/>
          <p:cNvSpPr txBox="1"/>
          <p:nvPr/>
        </p:nvSpPr>
        <p:spPr>
          <a:xfrm>
            <a:off x="512619" y="1039950"/>
            <a:ext cx="7612500" cy="31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Для тестирования и доработки систем со стороны пользователей (для загрузки из xml и публикации через сервис) будут предоставлены: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Спецификация на сервис публикации сообщений в ЕФРСФДЮЛ 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Спецификация на загрузку из XML сообщений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xsd-схемы сообщений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Памятка по работе с демо-контуром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ru" sz="1600">
                <a:solidFill>
                  <a:schemeClr val="dk1"/>
                </a:solidFill>
              </a:rPr>
              <a:t>Контур для тестирования загрузки и публикации новых типов сообщений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" sz="1600">
                <a:solidFill>
                  <a:schemeClr val="dk1"/>
                </a:solidFill>
              </a:rPr>
              <a:t>После обновления будет доступна публикация сообщений только новых типов (возможность продолжения цепочек по старым открытым сообщениям учтена в сообщениях новых типов)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07" name="Google Shape;107;p22"/>
          <p:cNvSpPr txBox="1"/>
          <p:nvPr/>
        </p:nvSpPr>
        <p:spPr>
          <a:xfrm>
            <a:off x="330450" y="4502100"/>
            <a:ext cx="8483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ru" sz="1600">
                <a:solidFill>
                  <a:srgbClr val="999999"/>
                </a:solidFill>
              </a:rPr>
              <a:t>Контур для тестирования на текущий момент находится в процессе настройки</a:t>
            </a:r>
            <a:endParaRPr sz="1600">
              <a:solidFill>
                <a:srgbClr val="99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/>
          <p:nvPr/>
        </p:nvSpPr>
        <p:spPr>
          <a:xfrm>
            <a:off x="1211925" y="200975"/>
            <a:ext cx="73506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1100" tIns="31100" rIns="31100" bIns="311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AE3"/>
              </a:buClr>
              <a:buSzPts val="1600"/>
              <a:buFont typeface="Arial"/>
              <a:buNone/>
            </a:pPr>
            <a:r>
              <a:rPr lang="ru" sz="2400">
                <a:solidFill>
                  <a:srgbClr val="FF6B00"/>
                </a:solidFill>
              </a:rPr>
              <a:t>Тестирование: сроки</a:t>
            </a:r>
            <a:endParaRPr sz="2400">
              <a:solidFill>
                <a:srgbClr val="FF6B00"/>
              </a:solidFill>
            </a:endParaRPr>
          </a:p>
        </p:txBody>
      </p:sp>
      <p:sp>
        <p:nvSpPr>
          <p:cNvPr id="113" name="Google Shape;113;p23"/>
          <p:cNvSpPr txBox="1"/>
          <p:nvPr/>
        </p:nvSpPr>
        <p:spPr>
          <a:xfrm>
            <a:off x="634125" y="1080450"/>
            <a:ext cx="7863600" cy="17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25" tIns="62225" rIns="62225" bIns="622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chemeClr val="dk1"/>
                </a:solidFill>
              </a:rPr>
              <a:t>До </a:t>
            </a:r>
            <a:r>
              <a:rPr lang="ru" sz="1800" b="1">
                <a:solidFill>
                  <a:schemeClr val="dk1"/>
                </a:solidFill>
              </a:rPr>
              <a:t>20 сентября 2023г. </a:t>
            </a:r>
            <a:r>
              <a:rPr lang="ru" sz="1800" b="1" u="sng">
                <a:solidFill>
                  <a:schemeClr val="dk1"/>
                </a:solidFill>
              </a:rPr>
              <a:t>пользователи системы </a:t>
            </a:r>
            <a:r>
              <a:rPr lang="ru" sz="1800">
                <a:solidFill>
                  <a:schemeClr val="dk1"/>
                </a:solidFill>
              </a:rPr>
              <a:t>проводят тестирование загрузки и публикации новых типов сообщений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ru" sz="1800" b="1">
                <a:solidFill>
                  <a:schemeClr val="dk1"/>
                </a:solidFill>
              </a:rPr>
              <a:t>Через 3 месяца (конец сентября 2023г.) </a:t>
            </a:r>
            <a:r>
              <a:rPr lang="ru" sz="1800">
                <a:solidFill>
                  <a:schemeClr val="dk1"/>
                </a:solidFill>
              </a:rPr>
              <a:t>принимаем решение о сроках обновления продуктивного контура системы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None/>
            </a:pP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580</Words>
  <Application>Microsoft Office PowerPoint</Application>
  <PresentationFormat>Экран (16:9)</PresentationFormat>
  <Paragraphs>76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inherit</vt:lpstr>
      <vt:lpstr>Times New Roman</vt:lpstr>
      <vt:lpstr>Simple Light</vt:lpstr>
      <vt:lpstr>Лизинг.  Новый формат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Лизинг.  Новый формат</dc:title>
  <dc:creator>Гузель Вишнякова</dc:creator>
  <cp:lastModifiedBy>Гузель Вишнякова</cp:lastModifiedBy>
  <cp:revision>3</cp:revision>
  <dcterms:modified xsi:type="dcterms:W3CDTF">2023-06-26T14:43:43Z</dcterms:modified>
</cp:coreProperties>
</file>